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8" r:id="rId3"/>
    <p:sldId id="269" r:id="rId4"/>
    <p:sldId id="270" r:id="rId5"/>
    <p:sldId id="271" r:id="rId6"/>
    <p:sldId id="266" r:id="rId7"/>
    <p:sldId id="267" r:id="rId8"/>
    <p:sldId id="265" r:id="rId9"/>
    <p:sldId id="272" r:id="rId10"/>
    <p:sldId id="273" r:id="rId11"/>
    <p:sldId id="261" r:id="rId12"/>
    <p:sldId id="262" r:id="rId13"/>
    <p:sldId id="263" r:id="rId14"/>
    <p:sldId id="264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97" autoAdjust="0"/>
    <p:restoredTop sz="94660"/>
  </p:normalViewPr>
  <p:slideViewPr>
    <p:cSldViewPr snapToGrid="0">
      <p:cViewPr varScale="1">
        <p:scale>
          <a:sx n="69" d="100"/>
          <a:sy n="69" d="100"/>
        </p:scale>
        <p:origin x="138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FD777-CF84-4078-9707-2E1ADBE38850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EECA8-8374-4925-8B3E-9544286D60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14870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FD777-CF84-4078-9707-2E1ADBE38850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EECA8-8374-4925-8B3E-9544286D60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4094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FD777-CF84-4078-9707-2E1ADBE38850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EECA8-8374-4925-8B3E-9544286D60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95474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FD777-CF84-4078-9707-2E1ADBE38850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EECA8-8374-4925-8B3E-9544286D60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80639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FD777-CF84-4078-9707-2E1ADBE38850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EECA8-8374-4925-8B3E-9544286D60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8144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FD777-CF84-4078-9707-2E1ADBE38850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EECA8-8374-4925-8B3E-9544286D60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9309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FD777-CF84-4078-9707-2E1ADBE38850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EECA8-8374-4925-8B3E-9544286D60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2207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FD777-CF84-4078-9707-2E1ADBE38850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EECA8-8374-4925-8B3E-9544286D60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91525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FD777-CF84-4078-9707-2E1ADBE38850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EECA8-8374-4925-8B3E-9544286D60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5883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FD777-CF84-4078-9707-2E1ADBE38850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EECA8-8374-4925-8B3E-9544286D60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600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FD777-CF84-4078-9707-2E1ADBE38850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EECA8-8374-4925-8B3E-9544286D60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5139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FD777-CF84-4078-9707-2E1ADBE38850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FEECA8-8374-4925-8B3E-9544286D60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4308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ransbeton.ru/toshhij_beton/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71946" y="651308"/>
            <a:ext cx="7772400" cy="748001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12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Заводы 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для приготовления цементобетонных смесей (ЦБЗ)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72836" y="1870364"/>
            <a:ext cx="7225146" cy="3394363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ЦБЗ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смонтированный комплекс технологического, энергетического и вспомогательного оборудования, обеспечивающий выполнение ряда операций по приготовлению цементобетонной смеси, а именно: </a:t>
            </a:r>
          </a:p>
          <a:p>
            <a:pPr marL="342900" lvl="0" indent="-342900" algn="just"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приём компонентов смеси;</a:t>
            </a:r>
          </a:p>
          <a:p>
            <a:pPr marL="342900" lvl="0" indent="-342900" algn="just"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их складирование;</a:t>
            </a:r>
          </a:p>
          <a:p>
            <a:pPr marL="342900" lvl="0" indent="-342900" algn="just"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подача к дозировочным устройствам;</a:t>
            </a:r>
          </a:p>
          <a:p>
            <a:pPr marL="342900" lvl="0" indent="-342900" algn="just"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дозирование, подача в смесители;</a:t>
            </a:r>
          </a:p>
          <a:p>
            <a:pPr marL="342900" lvl="0" indent="-342900" algn="just"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смешивание и выдача готовой смеси.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72836" y="541261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Лектор – ст. преподаватель</a:t>
            </a:r>
          </a:p>
          <a:p>
            <a:r>
              <a:rPr lang="ru-RU" b="1" dirty="0" err="1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Алимгазин</a:t>
            </a:r>
            <a:r>
              <a:rPr lang="ru-RU" b="1" dirty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 Б.Т.</a:t>
            </a:r>
          </a:p>
        </p:txBody>
      </p:sp>
    </p:spTree>
    <p:extLst>
      <p:ext uri="{BB962C8B-B14F-4D97-AF65-F5344CB8AC3E}">
        <p14:creationId xmlns:p14="http://schemas.microsoft.com/office/powerpoint/2010/main" val="6604045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43238"/>
          </a:xfrm>
        </p:spPr>
        <p:txBody>
          <a:bodyPr>
            <a:normAutofit/>
          </a:bodyPr>
          <a:lstStyle/>
          <a:p>
            <a:pPr algn="ctr"/>
            <a:r>
              <a:rPr lang="ru-RU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цементобетонных и бетоносмесительных установок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108366"/>
            <a:ext cx="8515350" cy="5749634"/>
          </a:xfrm>
        </p:spPr>
        <p:txBody>
          <a:bodyPr>
            <a:normAutofit fontScale="55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строительстве автомобильных дорог с цементобетонным покрытием различают два типа бетонных заводов:</a:t>
            </a:r>
          </a:p>
          <a:p>
            <a:pPr lvl="0">
              <a:lnSpc>
                <a:spcPct val="120000"/>
              </a:lnSpc>
              <a:spcBef>
                <a:spcPts val="0"/>
              </a:spcBef>
            </a:pP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прирельсовые;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20000"/>
              </a:lnSpc>
              <a:spcBef>
                <a:spcPts val="0"/>
              </a:spcBef>
            </a:pPr>
            <a:r>
              <a:rPr lang="ru-R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притрассовые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сроку действия на одном месте и по характеру оборудования ЦБЗ бывают:</a:t>
            </a:r>
          </a:p>
          <a:p>
            <a:pPr lvl="0">
              <a:lnSpc>
                <a:spcPct val="120000"/>
              </a:lnSpc>
              <a:spcBef>
                <a:spcPts val="0"/>
              </a:spcBef>
            </a:pP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стационарные;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20000"/>
              </a:lnSpc>
              <a:spcBef>
                <a:spcPts val="0"/>
              </a:spcBef>
            </a:pP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полустационарные;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20000"/>
              </a:lnSpc>
              <a:spcBef>
                <a:spcPts val="0"/>
              </a:spcBef>
            </a:pP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передвижные.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характеру эксплуатации бетонные заводы можно различать на три типа:</a:t>
            </a:r>
          </a:p>
          <a:p>
            <a:pPr lvl="0">
              <a:lnSpc>
                <a:spcPct val="120000"/>
              </a:lnSpc>
              <a:spcBef>
                <a:spcPts val="0"/>
              </a:spcBef>
            </a:pP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центральные заводы товарного бетона; 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20000"/>
              </a:lnSpc>
              <a:spcBef>
                <a:spcPts val="0"/>
              </a:spcBef>
            </a:pPr>
            <a:r>
              <a:rPr lang="ru-R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приобъектные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(построечные); 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20000"/>
              </a:lnSpc>
              <a:spcBef>
                <a:spcPts val="0"/>
              </a:spcBef>
            </a:pP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бетонные заводы, используемые для приготовления смеси на предприятиях железобетонных изделий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 организацией процессов приготовления и транспортирования бетонных смесей подразделяются на заводы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законченным и незаконченным циклом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14939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185016"/>
            <a:ext cx="7886700" cy="951057"/>
          </a:xfrm>
        </p:spPr>
        <p:txBody>
          <a:bodyPr>
            <a:normAutofit/>
          </a:bodyPr>
          <a:lstStyle/>
          <a:p>
            <a:pPr algn="ctr"/>
            <a:r>
              <a:rPr lang="ru-RU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цементобетонных и бетоносмесительных установок</a:t>
            </a:r>
            <a:endParaRPr lang="ru-RU" sz="2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136073"/>
            <a:ext cx="7886700" cy="552796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принципу работы технологического оборудования и установки подразделяются на две категории: 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циклические;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непрерывные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мощности бетоносмесительных установок ЦБЗ подразделяются на следующие типы: 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малые производительностью до 30 м</a:t>
            </a:r>
            <a:r>
              <a:rPr lang="ru-RU" sz="20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/ч;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средние – 60-90 м</a:t>
            </a:r>
            <a:r>
              <a:rPr lang="ru-RU" sz="20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/ч;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большие – 120-240 м</a:t>
            </a:r>
            <a:r>
              <a:rPr lang="ru-RU" sz="20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/ч;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сверхмощные – 300-480 м</a:t>
            </a:r>
            <a:r>
              <a:rPr lang="ru-RU" sz="20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/ч.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компоновке технологического оборудования в вертикальной плоскости ЦБЗ и установки делятся на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башенные и партерные (ступенчатые)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степени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инвентарности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установки подразделяются на три типа: 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стационарные;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сборно-разборные;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мобильные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00233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3879273"/>
            <a:ext cx="7697932" cy="229768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 12.1.1 – Схема технологического процесса приготовления смеси на установках непрерывного действия: 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– склады каменных материалов; 2 – расходные бункеры; 3 – маятниковые ленточные дозаторы; 4 – собирающий конвейер; 5 – наклонный транспортер (галерея); 6 – емкость и дозатор воды; 7 – емкость и дозатор цемента; 8 – мешалка непрерывного действия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/>
          <p:cNvPicPr/>
          <p:nvPr/>
        </p:nvPicPr>
        <p:blipFill>
          <a:blip r:embed="rId2"/>
          <a:stretch>
            <a:fillRect/>
          </a:stretch>
        </p:blipFill>
        <p:spPr>
          <a:xfrm>
            <a:off x="1525298" y="471487"/>
            <a:ext cx="6316375" cy="3047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252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114800"/>
            <a:ext cx="8520545" cy="203445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 12.1.2 – Схема технологического процесса приготовления цементобетонной смеси в установке циклического действия: </a:t>
            </a:r>
          </a:p>
          <a:p>
            <a:pPr marL="0" indent="0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– склады каменных материалов; 2 – конвейер (подземная и наклонная галереи); 3 – поворотная разделительная воронка; 4 – подача цемента; 5 – бункер для материалов; 6 – дозаторы; 7 – подача и дозирование воды; 8 – приемное и распределительное устройство; 9 – подача и дозирование химических добавок; 10 – мешалка циклического действия; 11 – бункер-накопитель</a:t>
            </a:r>
          </a:p>
          <a:p>
            <a:pPr marL="0" indent="0">
              <a:buNone/>
            </a:pP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1452562" y="646834"/>
            <a:ext cx="6125874" cy="3218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791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715529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Дорожный бетон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Объект 5" descr="Дорожный бетон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700808"/>
            <a:ext cx="3456384" cy="295232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4338886" y="1010245"/>
            <a:ext cx="4176464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68000" algn="just"/>
            <a:r>
              <a:rPr lang="ru-RU" sz="2200" dirty="0"/>
              <a:t>Дорожный бетон относится к группе тяжелых бетонов, а именно, </a:t>
            </a:r>
            <a:r>
              <a:rPr lang="ru-RU" sz="2200" b="1" dirty="0">
                <a:hlinkClick r:id="rId3" tooltip="Тощий бетон"/>
              </a:rPr>
              <a:t>тощих бетонов</a:t>
            </a:r>
            <a:r>
              <a:rPr lang="ru-RU" sz="2200" dirty="0"/>
              <a:t>, которые характеризуются увеличенным содержанием щебня и пониженной долей цемента. Все тощие бетоны получают их жестких смесей и уплотняются укаткой, используются для строительства городских дорог, автомобильных магистралей, подъездных путей на производственных участках и других объектах, для строительства аэродромов, тротуаров, бордюров.</a:t>
            </a:r>
          </a:p>
          <a:p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2783734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Дорожный бетон</a:t>
            </a:r>
            <a:endParaRPr lang="ru-RU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2618" y="1399100"/>
            <a:ext cx="8229600" cy="5073427"/>
          </a:xfrm>
        </p:spPr>
        <p:txBody>
          <a:bodyPr>
            <a:normAutofit fontScale="92500"/>
          </a:bodyPr>
          <a:lstStyle/>
          <a:p>
            <a:pPr algn="just"/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Дорожный бетон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предназначен для оснований и покрытий автомобильных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дорог 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аэродромов. Покрытие работает на изгиб как плита на упругом основании, поэтому основной прочностной характеристикой бетона является проектная марка на растяжение при изгибе.</a:t>
            </a:r>
          </a:p>
          <a:p>
            <a:pPr algn="just"/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Крупный заполнитель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(щебень, гравий, щебень из шлака) обязательно проверяют на износостойкость в полочном барабане: она нормируется в соответствии с назначением бетона.</a:t>
            </a:r>
          </a:p>
          <a:p>
            <a:pPr algn="just"/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 дорожных покрытий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подвергается совместному действию воды и мороза при одновременном влиянии солей, использующихся для предотвращения обледенения и облегчения очистки дорог от льда. Поэтому бетон однослойных покрытий и верхнего слоя двухслойных покрытий должен иметь необходимую морозостойкость: в суровом климате – не ниже 200; в умеренном – 150; в мягком 100.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1191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1143000"/>
          </a:xfrm>
        </p:spPr>
        <p:txBody>
          <a:bodyPr/>
          <a:lstStyle/>
          <a:p>
            <a:r>
              <a:rPr lang="ru-RU" b="1" dirty="0"/>
              <a:t>Дорожный бетон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Чтобы </a:t>
            </a:r>
            <a:r>
              <a:rPr lang="ru-RU" dirty="0"/>
              <a:t>получить морозостойкий бетон, применяют портландцемент М500 с содержанием </a:t>
            </a:r>
            <a:r>
              <a:rPr lang="ru-RU" b="1" dirty="0" err="1">
                <a:solidFill>
                  <a:srgbClr val="FF0000"/>
                </a:solidFill>
              </a:rPr>
              <a:t>трехкальциевого</a:t>
            </a:r>
            <a:r>
              <a:rPr lang="ru-RU" b="1" dirty="0">
                <a:solidFill>
                  <a:srgbClr val="FF0000"/>
                </a:solidFill>
              </a:rPr>
              <a:t> алюмината </a:t>
            </a:r>
            <a:r>
              <a:rPr lang="ru-RU" dirty="0"/>
              <a:t>не более 10%, гидрофобный и пластифицированный портландцементы, а В/Ц бетона ограничивают пределом 0,5÷0,55. </a:t>
            </a:r>
            <a:endParaRPr lang="ru-RU" dirty="0" smtClean="0"/>
          </a:p>
          <a:p>
            <a:r>
              <a:rPr lang="ru-RU" dirty="0" smtClean="0"/>
              <a:t>Бетон </a:t>
            </a:r>
            <a:r>
              <a:rPr lang="ru-RU" dirty="0"/>
              <a:t>оснований дорожных покрытий изготовляют </a:t>
            </a:r>
            <a:r>
              <a:rPr lang="ru-RU" b="1" dirty="0">
                <a:solidFill>
                  <a:srgbClr val="FF0000"/>
                </a:solidFill>
              </a:rPr>
              <a:t>на портландцементе М300 и М400 </a:t>
            </a:r>
            <a:r>
              <a:rPr lang="ru-RU" dirty="0"/>
              <a:t>и </a:t>
            </a:r>
            <a:r>
              <a:rPr lang="ru-RU" b="1" dirty="0" err="1">
                <a:solidFill>
                  <a:srgbClr val="FF0000"/>
                </a:solidFill>
              </a:rPr>
              <a:t>шлакопортландцементе</a:t>
            </a:r>
            <a:r>
              <a:rPr lang="ru-RU" b="1" dirty="0">
                <a:solidFill>
                  <a:srgbClr val="FF0000"/>
                </a:solidFill>
              </a:rPr>
              <a:t>.</a:t>
            </a:r>
            <a:r>
              <a:rPr lang="ru-RU" dirty="0"/>
              <a:t> Начало схватывания цемента должно быть не ранее 2 часов поскольку дорожный бетон нередко приходится перевозить на большие расстояния.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86461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410729"/>
          </a:xfrm>
        </p:spPr>
        <p:txBody>
          <a:bodyPr>
            <a:normAutofit/>
          </a:bodyPr>
          <a:lstStyle/>
          <a:p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Зачем же нужны заполнители?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886691"/>
            <a:ext cx="7886700" cy="5680364"/>
          </a:xfrm>
        </p:spPr>
        <p:txBody>
          <a:bodyPr>
            <a:normAutofit fontScale="325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☻Заполнители занимают в бетоне до 80 % объема и, следователь­но, позволяют резко сократить расход цемента или других вяжу­щих, являющихся наиболее дорогой и дефицитной составной частью бетона.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☻Цементный камень при твердении претерпевает объемные де­формации. Усадка его достигает 2 мм/м. Из-за неравномерности усадочных деформаций возникают внутренние напряжения и тре­щины. Мелкие трещины могут быть невидимы невооруженным гла­зом, но они резко снижают прочность и долговечность цементного камня. </a:t>
            </a:r>
            <a:r>
              <a:rPr lang="ru-RU" sz="4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Заполнитель создает в бетоне жесткий скелет, воспринима­ет усадочные напряжения и уменьшает усадку.</a:t>
            </a:r>
            <a:endParaRPr lang="ru-RU" sz="4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☻Жесткий скелет из высокопрочного заполнителя увеличивает прочность и модуль упругости бетона (т. е. уменьшает деформа­ции конструкций под нагрузкой), уменьшает ползучесть (т. е. пла­стические необратимые деформации бетона при длительном дей­ствии нагрузки).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☻Легкие пористые заполнители уменьшают плотность бетона и его теплопроводность, делают возможным применение такого бе­тона в ограждающих конструкциях, для теплоизоляции.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☻Специальные особо тяжелые и гидратные заполнители делают бетон надежной защитой от проникающей радиации (на атомных электростанциях и т. п.).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☻В силикатных бетонах заполнитель помимо своего обычного назначения играет особо важную роль, так как его зерна с поверхности вступают во взаимодействие с вяжущим веществом и от их минералогического состава и удельной поверхности во многом зависят свойства по­лучаемого бетона.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47063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98656"/>
          </a:xfrm>
        </p:spPr>
        <p:txBody>
          <a:bodyPr>
            <a:normAutofit/>
          </a:bodyPr>
          <a:lstStyle/>
          <a:p>
            <a:pPr indent="468000">
              <a:lnSpc>
                <a:spcPct val="100000"/>
              </a:lnSpc>
            </a:pP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Свойства дорожных бетонов и бетонных смесей, требования к ним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316182"/>
            <a:ext cx="7886700" cy="845127"/>
          </a:xfrm>
        </p:spPr>
        <p:txBody>
          <a:bodyPr/>
          <a:lstStyle/>
          <a:p>
            <a:pPr lvl="0"/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прочностью на растяжение при изгибе </a:t>
            </a:r>
            <a:r>
              <a:rPr lang="ru-RU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прочностью при сжатии </a:t>
            </a:r>
            <a:r>
              <a:rPr lang="ru-RU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сж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683157" y="2313707"/>
            <a:ext cx="3856188" cy="4676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400" b="1" i="1" dirty="0" err="1">
                <a:latin typeface="Times New Roman" panose="02020603050405020304" pitchFamily="18" charset="0"/>
                <a:ea typeface="TimesNewRoman,Bold"/>
                <a:cs typeface="Times New Roman" panose="02020603050405020304" pitchFamily="18" charset="0"/>
              </a:rPr>
              <a:t>R</a:t>
            </a:r>
            <a:r>
              <a:rPr lang="ru-RU" sz="2400" b="1" dirty="0" err="1">
                <a:latin typeface="Times New Roman" panose="02020603050405020304" pitchFamily="18" charset="0"/>
                <a:ea typeface="TimesNewRoman"/>
                <a:cs typeface="Times New Roman" panose="02020603050405020304" pitchFamily="18" charset="0"/>
              </a:rPr>
              <a:t>ри</a:t>
            </a:r>
            <a:r>
              <a:rPr lang="ru-RU" sz="2400" b="1" dirty="0">
                <a:latin typeface="Times New Roman" panose="02020603050405020304" pitchFamily="18" charset="0"/>
                <a:ea typeface="TimesNewRoman"/>
                <a:cs typeface="Times New Roman" panose="02020603050405020304" pitchFamily="18" charset="0"/>
              </a:rPr>
              <a:t> / </a:t>
            </a:r>
            <a:r>
              <a:rPr lang="ru-RU" sz="2400" b="1" i="1" dirty="0" err="1">
                <a:latin typeface="Times New Roman" panose="02020603050405020304" pitchFamily="18" charset="0"/>
                <a:ea typeface="TimesNewRoman,Bold"/>
                <a:cs typeface="Times New Roman" panose="02020603050405020304" pitchFamily="18" charset="0"/>
              </a:rPr>
              <a:t>R</a:t>
            </a:r>
            <a:r>
              <a:rPr lang="ru-RU" sz="2400" b="1" dirty="0" err="1">
                <a:latin typeface="Times New Roman" panose="02020603050405020304" pitchFamily="18" charset="0"/>
                <a:ea typeface="TimesNewRoman"/>
                <a:cs typeface="Times New Roman" panose="02020603050405020304" pitchFamily="18" charset="0"/>
              </a:rPr>
              <a:t>сж</a:t>
            </a:r>
            <a:r>
              <a:rPr lang="ru-RU" sz="2400" b="1" dirty="0">
                <a:latin typeface="Times New Roman" panose="02020603050405020304" pitchFamily="18" charset="0"/>
                <a:ea typeface="TimesNewRoman"/>
                <a:cs typeface="Times New Roman" panose="02020603050405020304" pitchFamily="18" charset="0"/>
              </a:rPr>
              <a:t> = 1/6 ÷ 1/9.</a:t>
            </a:r>
            <a:endParaRPr lang="ru-RU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63236" y="3071417"/>
            <a:ext cx="8368146" cy="15414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lnSpc>
                <a:spcPct val="107000"/>
              </a:lnSpc>
              <a:spcAft>
                <a:spcPts val="0"/>
              </a:spcAft>
            </a:pPr>
            <a:r>
              <a:rPr lang="ru-RU" sz="2200" b="1" i="1" dirty="0">
                <a:latin typeface="Times New Roman" panose="02020603050405020304" pitchFamily="18" charset="0"/>
                <a:ea typeface="TimesNewRoman"/>
                <a:cs typeface="Times New Roman" panose="02020603050405020304" pitchFamily="18" charset="0"/>
              </a:rPr>
              <a:t>R </a:t>
            </a:r>
            <a:r>
              <a:rPr lang="ru-RU" sz="2200" b="1" dirty="0">
                <a:latin typeface="Times New Roman" panose="02020603050405020304" pitchFamily="18" charset="0"/>
                <a:ea typeface="TimesNewRoman"/>
                <a:cs typeface="Times New Roman" panose="02020603050405020304" pitchFamily="18" charset="0"/>
              </a:rPr>
              <a:t>= </a:t>
            </a:r>
            <a:r>
              <a:rPr lang="ru-RU" sz="2200" b="1" dirty="0" err="1">
                <a:latin typeface="Times New Roman" panose="02020603050405020304" pitchFamily="18" charset="0"/>
                <a:ea typeface="TimesNewRoman"/>
                <a:cs typeface="Times New Roman" panose="02020603050405020304" pitchFamily="18" charset="0"/>
              </a:rPr>
              <a:t>А</a:t>
            </a:r>
            <a:r>
              <a:rPr lang="ru-RU" sz="2200" b="1" i="1" dirty="0" err="1">
                <a:latin typeface="Times New Roman" panose="02020603050405020304" pitchFamily="18" charset="0"/>
                <a:ea typeface="TimesNewRoman"/>
                <a:cs typeface="Times New Roman" panose="02020603050405020304" pitchFamily="18" charset="0"/>
              </a:rPr>
              <a:t>R</a:t>
            </a:r>
            <a:r>
              <a:rPr lang="ru-RU" sz="2200" b="1" dirty="0" err="1">
                <a:latin typeface="Times New Roman" panose="02020603050405020304" pitchFamily="18" charset="0"/>
                <a:ea typeface="TimesNewRoman"/>
                <a:cs typeface="Times New Roman" panose="02020603050405020304" pitchFamily="18" charset="0"/>
              </a:rPr>
              <a:t>ц</a:t>
            </a:r>
            <a:r>
              <a:rPr lang="ru-RU" sz="2200" b="1" dirty="0">
                <a:latin typeface="Times New Roman" panose="02020603050405020304" pitchFamily="18" charset="0"/>
                <a:ea typeface="TimesNewRoman"/>
                <a:cs typeface="Times New Roman" panose="02020603050405020304" pitchFamily="18" charset="0"/>
              </a:rPr>
              <a:t> (Ц/В – Б),</a:t>
            </a:r>
            <a:endParaRPr lang="ru-RU" sz="22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2200" dirty="0">
                <a:latin typeface="Times New Roman" panose="02020603050405020304" pitchFamily="18" charset="0"/>
                <a:ea typeface="TimesNewRoman"/>
                <a:cs typeface="Times New Roman" panose="02020603050405020304" pitchFamily="18" charset="0"/>
              </a:rPr>
              <a:t>где Б – коэффициент, зависящий от вида напряженного состояния; </a:t>
            </a:r>
            <a:endParaRPr lang="ru-RU" sz="2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2200" dirty="0">
                <a:latin typeface="Times New Roman" panose="02020603050405020304" pitchFamily="18" charset="0"/>
                <a:ea typeface="TimesNewRoman"/>
                <a:cs typeface="Times New Roman" panose="02020603050405020304" pitchFamily="18" charset="0"/>
              </a:rPr>
              <a:t>А – коэффициент, отражающий качество заполнителей.</a:t>
            </a:r>
            <a:endParaRPr lang="ru-RU" sz="2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74905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Технологические процессы приготовления</a:t>
            </a:r>
            <a:b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цементобетонной смеси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34252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Технологический процесс на ЦБЗ, как правило, включает следующие основные операции: </a:t>
            </a:r>
          </a:p>
          <a:p>
            <a:pPr lvl="0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выгрузка из транспортных средств и хранение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материалов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исходных материалов (каменных и ПАД);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транспортировка их к смесителю;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дозирование и перемешивание компонентов смеси;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выдача продукции потребителю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35913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 txBox="1">
            <a:spLocks/>
          </p:cNvSpPr>
          <p:nvPr/>
        </p:nvSpPr>
        <p:spPr>
          <a:xfrm>
            <a:off x="611560" y="5661248"/>
            <a:ext cx="8158367" cy="792088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1 - ленточный конвейер; 2 - поворотная воронка; 3 - расходный бункер; 4 - дозатор воды; 5 - дозатор пластификаторов, добавок; 6 -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бетоносмеситель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7 - раздаточный бункер; 8 - распределительный бункер; 9 - весовые дозаторы; 10 - бункер для цемента; 11 -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цементовод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12 - винтовой конвейер; 13 - циклон; 14 - многорукавный матерчатый фильтр; 15 - вентилятор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71600" y="548680"/>
            <a:ext cx="7200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 бетоносмесительной установки башенного типа: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611560" y="116632"/>
            <a:ext cx="7776864" cy="576064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Приготовление цементобетонной смеси</a:t>
            </a:r>
            <a:endParaRPr kumimoji="0" lang="ru-RU" sz="2400" b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 descr="x49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980728"/>
            <a:ext cx="3672408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01710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20436" y="722853"/>
            <a:ext cx="810490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68000"/>
            <a:r>
              <a:rPr lang="ru-RU" sz="2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Процесс приготовление цементобетонной</a:t>
            </a:r>
            <a:r>
              <a:rPr lang="ru-RU" sz="2200" b="1" spc="25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2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смеси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слагается из следующих операций: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620982" y="1492294"/>
            <a:ext cx="680258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сортировка каменных материалов на фракции; </a:t>
            </a:r>
            <a:endParaRPr lang="ru-RU" sz="2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дозирование каменных материалов и цемента; </a:t>
            </a:r>
            <a:endParaRPr lang="ru-RU" sz="2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перемешивание каменных материалов с цементом, водой и химическими или иными добавками. 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00545" y="3092073"/>
            <a:ext cx="781396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68000"/>
            <a:r>
              <a:rPr lang="ru-RU" sz="2200" dirty="0">
                <a:latin typeface="Times New Roman" panose="02020603050405020304" pitchFamily="18" charset="0"/>
                <a:ea typeface="Calibri" panose="020F0502020204030204" pitchFamily="34" charset="0"/>
              </a:rPr>
              <a:t>В зависимости от способа перемешивания компонентов смеси </a:t>
            </a:r>
            <a:r>
              <a:rPr lang="ru-RU" sz="22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бетоносмесители</a:t>
            </a:r>
            <a:r>
              <a:rPr lang="ru-RU" sz="22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2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бывают: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2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гравитационного</a:t>
            </a:r>
            <a:r>
              <a:rPr lang="ru-RU" sz="22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2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действия;</a:t>
            </a:r>
            <a:r>
              <a:rPr lang="ru-RU" sz="22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2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принудительного </a:t>
            </a:r>
            <a:r>
              <a:rPr lang="ru-RU" sz="2200" b="1" dirty="0">
                <a:latin typeface="Times New Roman" panose="02020603050405020304" pitchFamily="18" charset="0"/>
                <a:ea typeface="Calibri" panose="020F0502020204030204" pitchFamily="34" charset="0"/>
              </a:rPr>
              <a:t>действия</a:t>
            </a:r>
            <a:r>
              <a:rPr lang="ru-RU" sz="2200" dirty="0"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37393501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81892" y="564331"/>
            <a:ext cx="7966363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spcAft>
                <a:spcPts val="0"/>
              </a:spcAft>
            </a:pPr>
            <a:r>
              <a:rPr lang="ru-RU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Эффективность применения смесителя независимо от способа перемешивания определяется однородностью приготовления смеси при минимальной продолжительности перемешивания.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Однородность смеси оценивают коэффициентом вариации прочности образцов бетона из одного замеса, который называют изменчивостью: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Cv</a:t>
            </a:r>
            <a:r>
              <a:rPr lang="ru-RU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= s/m·100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где </a:t>
            </a:r>
            <a:r>
              <a:rPr lang="ru-RU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квадратичное отклонение прочности бетона;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среднее значение прочности.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цикличных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бетоносмесителей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коэффициент вариации не должен превышать 10 %.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выработке </a:t>
            </a:r>
            <a:r>
              <a:rPr lang="ru-RU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бетоносмесителей</a:t>
            </a:r>
            <a:r>
              <a:rPr lang="ru-RU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определяют мощность предприятия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Часовую производительность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бетоносмесителей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цикличного действия определяют по формуле: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Пц</a:t>
            </a:r>
            <a:r>
              <a:rPr lang="ru-RU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= (3600·V·K</a:t>
            </a:r>
            <a:r>
              <a:rPr lang="ru-RU" b="1" i="1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lang="ru-RU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)/1000(t</a:t>
            </a:r>
            <a:r>
              <a:rPr lang="ru-RU" b="1" i="1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+ </a:t>
            </a:r>
            <a:r>
              <a:rPr lang="ru-RU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tc</a:t>
            </a:r>
            <a:r>
              <a:rPr lang="ru-RU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+ </a:t>
            </a:r>
            <a:r>
              <a:rPr lang="ru-RU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tв</a:t>
            </a:r>
            <a:r>
              <a:rPr lang="ru-RU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+ </a:t>
            </a:r>
            <a:r>
              <a:rPr lang="ru-RU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tх</a:t>
            </a:r>
            <a:r>
              <a:rPr lang="ru-RU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где </a:t>
            </a:r>
            <a:r>
              <a:rPr lang="ru-RU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объём готового замеса, л;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ru-RU" b="1" i="1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коэффициент внутрисменного использования смесителя (0,80...0,85);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tз</a:t>
            </a:r>
            <a:r>
              <a:rPr lang="ru-RU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tc</a:t>
            </a:r>
            <a:r>
              <a:rPr lang="ru-RU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tв</a:t>
            </a:r>
            <a:r>
              <a:rPr lang="ru-RU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tx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соответственно, время в секундах на загрузку смесителя компонентами смеси (10...15), смешивание их (60...90), выгрузку смеси (10...20), возврат опрокидного барабана под загрузку (10...12).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085783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126</TotalTime>
  <Words>946</Words>
  <Application>Microsoft Office PowerPoint</Application>
  <PresentationFormat>Экран (4:3)</PresentationFormat>
  <Paragraphs>92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3" baseType="lpstr">
      <vt:lpstr>Arial</vt:lpstr>
      <vt:lpstr>Calibri</vt:lpstr>
      <vt:lpstr>Calibri Light</vt:lpstr>
      <vt:lpstr>Symbol</vt:lpstr>
      <vt:lpstr>Times New Roman</vt:lpstr>
      <vt:lpstr>TimesNewRoman</vt:lpstr>
      <vt:lpstr>TimesNewRoman,Bold</vt:lpstr>
      <vt:lpstr>Wingdings</vt:lpstr>
      <vt:lpstr>Тема Office</vt:lpstr>
      <vt:lpstr>  Лекция 12 Заводы для приготовления цементобетонных смесей (ЦБЗ)</vt:lpstr>
      <vt:lpstr>Классификация цементобетонных и бетоносмесительных установок</vt:lpstr>
      <vt:lpstr>Классификация цементобетонных и бетоносмесительных установок</vt:lpstr>
      <vt:lpstr>Презентация PowerPoint</vt:lpstr>
      <vt:lpstr>Презентация PowerPoint</vt:lpstr>
      <vt:lpstr>Дорожный бетон</vt:lpstr>
      <vt:lpstr>Дорожный бетон</vt:lpstr>
      <vt:lpstr>Дорожный бетон</vt:lpstr>
      <vt:lpstr>Зачем же нужны заполнители?</vt:lpstr>
      <vt:lpstr>Свойства дорожных бетонов и бетонных смесей, требования к ним</vt:lpstr>
      <vt:lpstr>Технологические процессы приготовления цементобетонной смеси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Лекция 12 Заводы для приготовления цементобетонных смесей (ЦБЗ)</dc:title>
  <dc:creator>Bakytbek</dc:creator>
  <cp:lastModifiedBy>Bakytbek</cp:lastModifiedBy>
  <cp:revision>9</cp:revision>
  <dcterms:created xsi:type="dcterms:W3CDTF">2020-09-06T04:16:36Z</dcterms:created>
  <dcterms:modified xsi:type="dcterms:W3CDTF">2020-11-25T13:50:31Z</dcterms:modified>
</cp:coreProperties>
</file>